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www.infraware.co.kr/2012/infrawarePen" Target="docProps/infrawarePe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77" r:id="rId10"/>
    <p:sldId id="261" r:id="rId11"/>
    <p:sldId id="274" r:id="rId12"/>
    <p:sldId id="269" r:id="rId13"/>
    <p:sldId id="270" r:id="rId14"/>
    <p:sldId id="271" r:id="rId15"/>
    <p:sldId id="278" r:id="rId16"/>
    <p:sldId id="273" r:id="rId17"/>
    <p:sldId id="282" r:id="rId18"/>
    <p:sldId id="283" r:id="rId19"/>
    <p:sldId id="284" r:id="rId20"/>
    <p:sldId id="285" r:id="rId21"/>
    <p:sldId id="280" r:id="rId22"/>
    <p:sldId id="265" r:id="rId23"/>
    <p:sldId id="266" r:id="rId24"/>
    <p:sldId id="268" r:id="rId25"/>
    <p:sldId id="267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38C03"/>
    <a:srgbClr val="FF3B3B"/>
    <a:srgbClr val="FF8D3C"/>
    <a:srgbClr val="008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8" autoAdjust="0"/>
    <p:restoredTop sz="66513" autoAdjust="0"/>
  </p:normalViewPr>
  <p:slideViewPr>
    <p:cSldViewPr>
      <p:cViewPr varScale="1">
        <p:scale>
          <a:sx n="116" d="100"/>
          <a:sy n="116" d="100"/>
        </p:scale>
        <p:origin x="15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ys-server\public\CSRP\Reports\Glyphosate%20Report\Report%20Development\Charts\Charts%20for%20AYS%20Glyphosate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ys-server\public\CSRP\Reports\Glyphosate%20Report\Report%20Development\Charts\Charts%20for%20AYS%20Glyphosate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ys-server\public\CSRP\Reports\Glyphosate%20Report\Report%20Development\Charts\Charts%20for%20AYS%20Glyphosate%20Repo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ys-server\public\CSRP\Reports\Glyphosate%20Report\Report%20Development\Charts\Charts%20for%20AYS%20Glyphosate%20Repo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Changes in Selected U.S. EPA Glyphosate Tolerance Levels (ppm) </a:t>
            </a:r>
          </a:p>
        </c:rich>
      </c:tx>
      <c:layout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'Chart 3'!$B$2</c:f>
              <c:strCache>
                <c:ptCount val="1"/>
                <c:pt idx="0">
                  <c:v>Tolerance in 1993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'Chart 3'!$A$3:$A$12</c:f>
              <c:strCache>
                <c:ptCount val="10"/>
                <c:pt idx="0">
                  <c:v>Soybeans: Seed</c:v>
                </c:pt>
                <c:pt idx="1">
                  <c:v>Soybeans: Hay</c:v>
                </c:pt>
                <c:pt idx="2">
                  <c:v>Soybeans: Forage</c:v>
                </c:pt>
                <c:pt idx="3">
                  <c:v>Maize: Corn grain</c:v>
                </c:pt>
                <c:pt idx="4">
                  <c:v>Maize: Corn stover</c:v>
                </c:pt>
                <c:pt idx="5">
                  <c:v>Maize: Sweetcorn</c:v>
                </c:pt>
                <c:pt idx="6">
                  <c:v>Oats: Grain</c:v>
                </c:pt>
                <c:pt idx="7">
                  <c:v>Wheat: Grain</c:v>
                </c:pt>
                <c:pt idx="8">
                  <c:v>Wheat: Straw</c:v>
                </c:pt>
                <c:pt idx="9">
                  <c:v>Edible beans</c:v>
                </c:pt>
              </c:strCache>
            </c:strRef>
          </c:cat>
          <c:val>
            <c:numRef>
              <c:f>'Chart 3'!$B$3:$B$12</c:f>
              <c:numCache>
                <c:formatCode>General</c:formatCode>
                <c:ptCount val="10"/>
                <c:pt idx="0">
                  <c:v>20</c:v>
                </c:pt>
                <c:pt idx="1">
                  <c:v>15</c:v>
                </c:pt>
                <c:pt idx="2">
                  <c:v>15</c:v>
                </c:pt>
                <c:pt idx="3">
                  <c:v>0.1</c:v>
                </c:pt>
                <c:pt idx="4">
                  <c:v>0</c:v>
                </c:pt>
                <c:pt idx="5">
                  <c:v>0.2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AD-4BFB-8944-C4ACA1F0CDA3}"/>
            </c:ext>
          </c:extLst>
        </c:ser>
        <c:ser>
          <c:idx val="1"/>
          <c:order val="1"/>
          <c:tx>
            <c:strRef>
              <c:f>'Chart 3'!$C$2</c:f>
              <c:strCache>
                <c:ptCount val="1"/>
                <c:pt idx="0">
                  <c:v>Tolerance Increase by 1999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'Chart 3'!$A$3:$A$12</c:f>
              <c:strCache>
                <c:ptCount val="10"/>
                <c:pt idx="0">
                  <c:v>Soybeans: Seed</c:v>
                </c:pt>
                <c:pt idx="1">
                  <c:v>Soybeans: Hay</c:v>
                </c:pt>
                <c:pt idx="2">
                  <c:v>Soybeans: Forage</c:v>
                </c:pt>
                <c:pt idx="3">
                  <c:v>Maize: Corn grain</c:v>
                </c:pt>
                <c:pt idx="4">
                  <c:v>Maize: Corn stover</c:v>
                </c:pt>
                <c:pt idx="5">
                  <c:v>Maize: Sweetcorn</c:v>
                </c:pt>
                <c:pt idx="6">
                  <c:v>Oats: Grain</c:v>
                </c:pt>
                <c:pt idx="7">
                  <c:v>Wheat: Grain</c:v>
                </c:pt>
                <c:pt idx="8">
                  <c:v>Wheat: Straw</c:v>
                </c:pt>
                <c:pt idx="9">
                  <c:v>Edible beans</c:v>
                </c:pt>
              </c:strCache>
            </c:strRef>
          </c:cat>
          <c:val>
            <c:numRef>
              <c:f>'Chart 3'!$C$3:$C$12</c:f>
              <c:numCache>
                <c:formatCode>General</c:formatCode>
                <c:ptCount val="10"/>
                <c:pt idx="0">
                  <c:v>0</c:v>
                </c:pt>
                <c:pt idx="1">
                  <c:v>185</c:v>
                </c:pt>
                <c:pt idx="2">
                  <c:v>85</c:v>
                </c:pt>
                <c:pt idx="4">
                  <c:v>0</c:v>
                </c:pt>
                <c:pt idx="7">
                  <c:v>4.9000000000000004</c:v>
                </c:pt>
                <c:pt idx="8">
                  <c:v>84.9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AD-4BFB-8944-C4ACA1F0CDA3}"/>
            </c:ext>
          </c:extLst>
        </c:ser>
        <c:ser>
          <c:idx val="2"/>
          <c:order val="2"/>
          <c:tx>
            <c:strRef>
              <c:f>'Chart 3'!$D$2</c:f>
              <c:strCache>
                <c:ptCount val="1"/>
                <c:pt idx="0">
                  <c:v> Tolerance Increase by 2012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'Chart 3'!$A$3:$A$12</c:f>
              <c:strCache>
                <c:ptCount val="10"/>
                <c:pt idx="0">
                  <c:v>Soybeans: Seed</c:v>
                </c:pt>
                <c:pt idx="1">
                  <c:v>Soybeans: Hay</c:v>
                </c:pt>
                <c:pt idx="2">
                  <c:v>Soybeans: Forage</c:v>
                </c:pt>
                <c:pt idx="3">
                  <c:v>Maize: Corn grain</c:v>
                </c:pt>
                <c:pt idx="4">
                  <c:v>Maize: Corn stover</c:v>
                </c:pt>
                <c:pt idx="5">
                  <c:v>Maize: Sweetcorn</c:v>
                </c:pt>
                <c:pt idx="6">
                  <c:v>Oats: Grain</c:v>
                </c:pt>
                <c:pt idx="7">
                  <c:v>Wheat: Grain</c:v>
                </c:pt>
                <c:pt idx="8">
                  <c:v>Wheat: Straw</c:v>
                </c:pt>
                <c:pt idx="9">
                  <c:v>Edible beans</c:v>
                </c:pt>
              </c:strCache>
            </c:strRef>
          </c:cat>
          <c:val>
            <c:numRef>
              <c:f>'Chart 3'!$D$3:$D$12</c:f>
              <c:numCache>
                <c:formatCode>General</c:formatCode>
                <c:ptCount val="10"/>
                <c:pt idx="0">
                  <c:v>0</c:v>
                </c:pt>
                <c:pt idx="3">
                  <c:v>4.9000000000000004</c:v>
                </c:pt>
                <c:pt idx="4">
                  <c:v>6</c:v>
                </c:pt>
                <c:pt idx="5">
                  <c:v>3.3</c:v>
                </c:pt>
                <c:pt idx="9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AD-4BFB-8944-C4ACA1F0CDA3}"/>
            </c:ext>
          </c:extLst>
        </c:ser>
        <c:ser>
          <c:idx val="3"/>
          <c:order val="3"/>
          <c:tx>
            <c:strRef>
              <c:f>'Chart 3'!$E$2</c:f>
              <c:strCache>
                <c:ptCount val="1"/>
                <c:pt idx="0">
                  <c:v>Tolerance Increase by 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'Chart 3'!$A$3:$A$12</c:f>
              <c:strCache>
                <c:ptCount val="10"/>
                <c:pt idx="0">
                  <c:v>Soybeans: Seed</c:v>
                </c:pt>
                <c:pt idx="1">
                  <c:v>Soybeans: Hay</c:v>
                </c:pt>
                <c:pt idx="2">
                  <c:v>Soybeans: Forage</c:v>
                </c:pt>
                <c:pt idx="3">
                  <c:v>Maize: Corn grain</c:v>
                </c:pt>
                <c:pt idx="4">
                  <c:v>Maize: Corn stover</c:v>
                </c:pt>
                <c:pt idx="5">
                  <c:v>Maize: Sweetcorn</c:v>
                </c:pt>
                <c:pt idx="6">
                  <c:v>Oats: Grain</c:v>
                </c:pt>
                <c:pt idx="7">
                  <c:v>Wheat: Grain</c:v>
                </c:pt>
                <c:pt idx="8">
                  <c:v>Wheat: Straw</c:v>
                </c:pt>
                <c:pt idx="9">
                  <c:v>Edible beans</c:v>
                </c:pt>
              </c:strCache>
            </c:strRef>
          </c:cat>
          <c:val>
            <c:numRef>
              <c:f>'Chart 3'!$E$3:$E$12</c:f>
              <c:numCache>
                <c:formatCode>General</c:formatCode>
                <c:ptCount val="10"/>
                <c:pt idx="0">
                  <c:v>0</c:v>
                </c:pt>
                <c:pt idx="4">
                  <c:v>94</c:v>
                </c:pt>
                <c:pt idx="6">
                  <c:v>29.9</c:v>
                </c:pt>
                <c:pt idx="7">
                  <c:v>25</c:v>
                </c:pt>
                <c:pt idx="8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AD-4BFB-8944-C4ACA1F0C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27710160"/>
        <c:axId val="327707808"/>
      </c:barChart>
      <c:catAx>
        <c:axId val="32771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707808"/>
        <c:crosses val="autoZero"/>
        <c:auto val="1"/>
        <c:lblAlgn val="ctr"/>
        <c:lblOffset val="100"/>
        <c:noMultiLvlLbl val="0"/>
      </c:catAx>
      <c:valAx>
        <c:axId val="32770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71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U.S Area Infested with Glyphosate Resistant Weeds (millions of acres)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1'!$A$3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'Chart 1'!$B$3</c:f>
              <c:numCache>
                <c:formatCode>General</c:formatCode>
                <c:ptCount val="1"/>
                <c:pt idx="0">
                  <c:v>32.6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03-43A7-B814-E1898FF2D609}"/>
            </c:ext>
          </c:extLst>
        </c:ser>
        <c:ser>
          <c:idx val="1"/>
          <c:order val="1"/>
          <c:tx>
            <c:strRef>
              <c:f>'Chart 1'!$A$4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'Chart 1'!$B$4</c:f>
              <c:numCache>
                <c:formatCode>General</c:formatCode>
                <c:ptCount val="1"/>
                <c:pt idx="0">
                  <c:v>40.700000000000003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03-43A7-B814-E1898FF2D609}"/>
            </c:ext>
          </c:extLst>
        </c:ser>
        <c:ser>
          <c:idx val="2"/>
          <c:order val="2"/>
          <c:tx>
            <c:strRef>
              <c:f>'Chart 1'!$A$5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'Chart 1'!$B$5</c:f>
              <c:numCache>
                <c:formatCode>General</c:formatCode>
                <c:ptCount val="1"/>
                <c:pt idx="0">
                  <c:v>61.2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03-43A7-B814-E1898FF2D609}"/>
            </c:ext>
          </c:extLst>
        </c:ser>
        <c:ser>
          <c:idx val="3"/>
          <c:order val="3"/>
          <c:tx>
            <c:strRef>
              <c:f>'Chart 1'!$A$6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'Chart 1'!$B$6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03-43A7-B814-E1898FF2D6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7708200"/>
        <c:axId val="327710944"/>
      </c:barChart>
      <c:catAx>
        <c:axId val="327708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7710944"/>
        <c:crosses val="autoZero"/>
        <c:auto val="1"/>
        <c:lblAlgn val="ctr"/>
        <c:lblOffset val="100"/>
        <c:noMultiLvlLbl val="0"/>
      </c:catAx>
      <c:valAx>
        <c:axId val="32771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708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93416447944009"/>
          <c:y val="0.89409667541557303"/>
          <c:w val="0.6833536745406824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Dicamba</a:t>
            </a:r>
            <a:r>
              <a:rPr lang="en-US" dirty="0">
                <a:solidFill>
                  <a:schemeClr val="tx1"/>
                </a:solidFill>
              </a:rPr>
              <a:t> Applied</a:t>
            </a:r>
            <a:r>
              <a:rPr lang="en-US" baseline="0" dirty="0">
                <a:solidFill>
                  <a:schemeClr val="tx1"/>
                </a:solidFill>
              </a:rPr>
              <a:t> 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soybeans </a:t>
            </a:r>
            <a:r>
              <a:rPr lang="en-US" dirty="0">
                <a:solidFill>
                  <a:schemeClr val="tx1"/>
                </a:solidFill>
              </a:rPr>
              <a:t>in the U.S. (Monsanto projection,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millions of acres treated)</a:t>
            </a:r>
          </a:p>
        </c:rich>
      </c:tx>
      <c:layout>
        <c:manualLayout>
          <c:xMode val="edge"/>
          <c:yMode val="edge"/>
          <c:x val="0.15178290525113491"/>
          <c:y val="1.5403828963322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38C0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09-42F2-99CB-85FD8B11C7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2'!$A$5:$A$7</c:f>
              <c:strCache>
                <c:ptCount val="3"/>
                <c:pt idx="0">
                  <c:v>2014 (acres treated)</c:v>
                </c:pt>
                <c:pt idx="1">
                  <c:v>2017 (projected dicamba-resistant acres planted)</c:v>
                </c:pt>
                <c:pt idx="2">
                  <c:v>2020 (projected dicamba-resistant acres planted)</c:v>
                </c:pt>
              </c:strCache>
            </c:strRef>
          </c:cat>
          <c:val>
            <c:numRef>
              <c:f>'Chart 2'!$B$5:$B$7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15</c:v>
                </c:pt>
                <c:pt idx="2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09-42F2-99CB-85FD8B11C7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7709768"/>
        <c:axId val="327707416"/>
      </c:barChart>
      <c:catAx>
        <c:axId val="32770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707416"/>
        <c:crosses val="autoZero"/>
        <c:auto val="1"/>
        <c:lblAlgn val="ctr"/>
        <c:lblOffset val="100"/>
        <c:noMultiLvlLbl val="0"/>
      </c:catAx>
      <c:valAx>
        <c:axId val="32770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709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>
                <a:solidFill>
                  <a:schemeClr val="tx1"/>
                </a:solidFill>
                <a:effectLst/>
              </a:rPr>
              <a:t>2,4-D</a:t>
            </a:r>
            <a:r>
              <a:rPr lang="en-US" sz="1400" b="0" i="0" u="none" strike="noStrike" baseline="0" dirty="0">
                <a:solidFill>
                  <a:schemeClr val="tx1"/>
                </a:solidFill>
                <a:effectLst/>
              </a:rPr>
              <a:t> in the U.S. (Dow Chemical projection, millions of pounds applied)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'Chart 2'!$B$11</c:f>
              <c:strCache>
                <c:ptCount val="1"/>
                <c:pt idx="0">
                  <c:v>Corn and Soybeans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66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24-4D32-A7CF-3911751B58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2'!$A$12:$A$15</c:f>
              <c:strCache>
                <c:ptCount val="4"/>
                <c:pt idx="0">
                  <c:v>2011</c:v>
                </c:pt>
                <c:pt idx="1">
                  <c:v>2020 scenario I</c:v>
                </c:pt>
                <c:pt idx="2">
                  <c:v>2020 scenario II</c:v>
                </c:pt>
                <c:pt idx="3">
                  <c:v>2020 scenario III</c:v>
                </c:pt>
              </c:strCache>
            </c:strRef>
          </c:cat>
          <c:val>
            <c:numRef>
              <c:f>'Chart 2'!$B$12:$B$15</c:f>
              <c:numCache>
                <c:formatCode>General</c:formatCode>
                <c:ptCount val="4"/>
                <c:pt idx="0">
                  <c:v>10.8</c:v>
                </c:pt>
                <c:pt idx="1">
                  <c:v>63</c:v>
                </c:pt>
                <c:pt idx="2">
                  <c:v>89.3</c:v>
                </c:pt>
                <c:pt idx="3">
                  <c:v>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24-4D32-A7CF-3911751B5833}"/>
            </c:ext>
          </c:extLst>
        </c:ser>
        <c:ser>
          <c:idx val="1"/>
          <c:order val="1"/>
          <c:tx>
            <c:strRef>
              <c:f>'Chart 2'!$C$11</c:f>
              <c:strCache>
                <c:ptCount val="1"/>
                <c:pt idx="0">
                  <c:v>All Other Uses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8C0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024-4D32-A7CF-3911751B58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2'!$A$12:$A$15</c:f>
              <c:strCache>
                <c:ptCount val="4"/>
                <c:pt idx="0">
                  <c:v>2011</c:v>
                </c:pt>
                <c:pt idx="1">
                  <c:v>2020 scenario I</c:v>
                </c:pt>
                <c:pt idx="2">
                  <c:v>2020 scenario II</c:v>
                </c:pt>
                <c:pt idx="3">
                  <c:v>2020 scenario III</c:v>
                </c:pt>
              </c:strCache>
            </c:strRef>
          </c:cat>
          <c:val>
            <c:numRef>
              <c:f>'Chart 2'!$C$12:$C$15</c:f>
              <c:numCache>
                <c:formatCode>General</c:formatCode>
                <c:ptCount val="4"/>
                <c:pt idx="0">
                  <c:v>53.2</c:v>
                </c:pt>
                <c:pt idx="1">
                  <c:v>53</c:v>
                </c:pt>
                <c:pt idx="2">
                  <c:v>53.100000000000009</c:v>
                </c:pt>
                <c:pt idx="3">
                  <c:v>58.5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24-4D32-A7CF-3911751B58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7705064"/>
        <c:axId val="330397968"/>
      </c:barChart>
      <c:catAx>
        <c:axId val="32770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397968"/>
        <c:crosses val="autoZero"/>
        <c:auto val="1"/>
        <c:lblAlgn val="ctr"/>
        <c:lblOffset val="100"/>
        <c:noMultiLvlLbl val="0"/>
      </c:catAx>
      <c:valAx>
        <c:axId val="33039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70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E200F5-075D-4E18-BFEF-B97D0B64DDC8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0F9D02-065B-4E61-826F-FAC563A5E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69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F9D02-065B-4E61-826F-FAC563A5E1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6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F9D02-065B-4E61-826F-FAC563A5E1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1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CB199B3-896A-4715-9810-3C4FF9BA92E4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16638" y="5297488"/>
            <a:ext cx="2133600" cy="196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AC27439-FF62-4CDB-9D47-89EFAB8DC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6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471E559-00BA-4F7A-8298-965E1008E4BF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16638" y="5297488"/>
            <a:ext cx="2133600" cy="196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09F3160-72DC-4D8C-9394-D3413C33A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9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65F934F-6736-401B-89CF-B2D1CF4796EA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16638" y="5297488"/>
            <a:ext cx="2133600" cy="196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60B3C35-B6DF-40D7-8912-D9C20CD3C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2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3FB0143-F4DC-4587-B74F-980389CB044F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16638" y="5297488"/>
            <a:ext cx="2133600" cy="196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1228138-D81A-4DF7-882E-E068AC3FD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7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960AD0C-C819-4710-99A3-ABE0C1FDBBCD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16638" y="5297488"/>
            <a:ext cx="2133600" cy="196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1262BEC-3B81-4DDD-BDE4-45030ABA1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65ACA76-9B30-4086-A18A-24BC382FC8CB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16638" y="5297488"/>
            <a:ext cx="2133600" cy="196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B4036EB-4DE1-44E2-B524-FAF02265F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776F61B-C890-4126-B326-FD45A8860080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16638" y="5297488"/>
            <a:ext cx="2133600" cy="196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55BA750-1BEF-4A83-B081-11E08D48E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0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33DEE08-0A29-4047-8E44-0AEE8DEAC3EA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16638" y="5297488"/>
            <a:ext cx="2133600" cy="196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9E9B8BA-8954-4CAA-A9AB-CA6224F62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8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AB3328A-4C16-4857-A47F-6323FF12B7EF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16638" y="5297488"/>
            <a:ext cx="2133600" cy="196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06302BC-96B9-4458-B3F2-C8F5FE51E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6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262A43B7-B725-460A-B042-86DD3FCE112F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16638" y="5297488"/>
            <a:ext cx="2133600" cy="196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C6EB3E6-94BD-4302-9873-80B988E0C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2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10F6CB8-BB36-4714-8F1A-41E418BD3225}" type="datetimeFigureOut">
              <a:rPr lang="en-US"/>
              <a:pPr>
                <a:defRPr/>
              </a:pPr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16638" y="5297488"/>
            <a:ext cx="2133600" cy="1968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AC77343-5EE4-4C11-AF07-6DF8684A5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351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6" descr="AYS_PP_Header_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AYS_PP_Footer_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4475"/>
            <a:ext cx="91551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5889625" y="6596063"/>
            <a:ext cx="32559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91522CD4-2E92-49D2-A6EE-A349BFA0DD1B}" type="slidenum">
              <a:rPr lang="en-US" sz="1000" smtClean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arhamsadr@asyousow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69802"/>
            <a:ext cx="2167759" cy="381000"/>
          </a:xfrm>
          <a:prstGeom prst="rect">
            <a:avLst/>
          </a:prstGeom>
        </p:spPr>
      </p:pic>
      <p:sp>
        <p:nvSpPr>
          <p:cNvPr id="13" name="AutoShape 81"/>
          <p:cNvSpPr>
            <a:spLocks noChangeArrowheads="1"/>
          </p:cNvSpPr>
          <p:nvPr/>
        </p:nvSpPr>
        <p:spPr bwMode="auto">
          <a:xfrm>
            <a:off x="4676504" y="1523309"/>
            <a:ext cx="4242261" cy="15993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4" name="Text Box 82"/>
          <p:cNvSpPr txBox="1">
            <a:spLocks noChangeArrowheads="1"/>
          </p:cNvSpPr>
          <p:nvPr/>
        </p:nvSpPr>
        <p:spPr bwMode="auto">
          <a:xfrm>
            <a:off x="4151743" y="1599510"/>
            <a:ext cx="4780085" cy="114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Roundup Revealed: </a:t>
            </a:r>
            <a:r>
              <a:rPr lang="en-US" b="1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Glyphosate in our Food System</a:t>
            </a:r>
            <a:endParaRPr lang="en-US" b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572000" y="3398222"/>
            <a:ext cx="4419600" cy="8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effectLst/>
                <a:latin typeface="+mn-lt"/>
                <a:ea typeface="Calibri"/>
                <a:cs typeface="Times New Roman"/>
              </a:rPr>
              <a:t>Lead author</a:t>
            </a:r>
            <a:r>
              <a:rPr lang="en-US" b="1" dirty="0" smtClean="0">
                <a:latin typeface="+mn-lt"/>
                <a:ea typeface="Calibri"/>
                <a:cs typeface="Times New Roman"/>
              </a:rPr>
              <a:t>: </a:t>
            </a:r>
            <a:r>
              <a:rPr lang="en-US" b="1" dirty="0" smtClean="0">
                <a:effectLst/>
                <a:latin typeface="+mn-lt"/>
                <a:ea typeface="Calibri"/>
                <a:cs typeface="Times New Roman"/>
              </a:rPr>
              <a:t>Austin Wilson</a:t>
            </a:r>
            <a:br>
              <a:rPr lang="en-US" b="1" dirty="0" smtClean="0">
                <a:effectLst/>
                <a:latin typeface="+mn-lt"/>
                <a:ea typeface="Calibri"/>
                <a:cs typeface="Times New Roman"/>
              </a:rPr>
            </a:br>
            <a:r>
              <a:rPr lang="en-US" b="1" dirty="0" smtClean="0">
                <a:effectLst/>
                <a:latin typeface="+mn-lt"/>
                <a:ea typeface="Calibri"/>
                <a:cs typeface="Times New Roman"/>
              </a:rPr>
              <a:t>  </a:t>
            </a:r>
            <a:r>
              <a:rPr lang="en-US" sz="1600" b="1" dirty="0">
                <a:latin typeface="+mn-lt"/>
                <a:ea typeface="Calibri"/>
                <a:cs typeface="Times New Roman"/>
              </a:rPr>
              <a:t>C</a:t>
            </a:r>
            <a:r>
              <a:rPr lang="en-US" sz="1600" b="1" dirty="0" smtClean="0">
                <a:effectLst/>
                <a:latin typeface="+mn-lt"/>
                <a:ea typeface="Calibri"/>
                <a:cs typeface="Times New Roman"/>
              </a:rPr>
              <a:t>ontributing author: </a:t>
            </a:r>
            <a:r>
              <a:rPr lang="en-US" b="1" dirty="0" smtClean="0">
                <a:effectLst/>
                <a:latin typeface="+mn-lt"/>
                <a:ea typeface="Calibri"/>
                <a:cs typeface="Times New Roman"/>
              </a:rPr>
              <a:t>Danielle Fugere</a:t>
            </a:r>
            <a:endParaRPr lang="en-US" dirty="0">
              <a:effectLst/>
              <a:latin typeface="Georgia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5651" y="4800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Download the report at </a:t>
            </a:r>
            <a:r>
              <a:rPr lang="en-US" b="1" dirty="0">
                <a:solidFill>
                  <a:srgbClr val="00813D"/>
                </a:solidFill>
                <a:latin typeface="+mn-lt"/>
              </a:rPr>
              <a:t>http://go.asyousow.org</a:t>
            </a:r>
            <a:r>
              <a:rPr lang="en-US" b="1" dirty="0" smtClean="0">
                <a:solidFill>
                  <a:srgbClr val="00813D"/>
                </a:solidFill>
                <a:latin typeface="+mn-lt"/>
              </a:rPr>
              <a:t>/</a:t>
            </a:r>
          </a:p>
          <a:p>
            <a:pPr algn="ctr"/>
            <a:r>
              <a:rPr lang="en-US" b="1" dirty="0" err="1" smtClean="0">
                <a:solidFill>
                  <a:srgbClr val="00813D"/>
                </a:solidFill>
                <a:latin typeface="+mn-lt"/>
              </a:rPr>
              <a:t>RoundupRevealed</a:t>
            </a:r>
            <a:endParaRPr lang="en-US" b="1" dirty="0">
              <a:solidFill>
                <a:srgbClr val="00813D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85800"/>
            <a:ext cx="4204427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sticide use ma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4807497" cy="356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pesticide use ma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7" y="2743200"/>
            <a:ext cx="4767943" cy="3511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0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9738"/>
            <a:ext cx="8229600" cy="1143000"/>
          </a:xfrm>
        </p:spPr>
        <p:txBody>
          <a:bodyPr/>
          <a:lstStyle/>
          <a:p>
            <a:r>
              <a:rPr lang="en-US" sz="3800" b="1" dirty="0" smtClean="0"/>
              <a:t>Glyphosate Residues</a:t>
            </a:r>
            <a:endParaRPr lang="en-US" sz="38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898764"/>
              </p:ext>
            </p:extLst>
          </p:nvPr>
        </p:nvGraphicFramePr>
        <p:xfrm>
          <a:off x="902493" y="1722738"/>
          <a:ext cx="7339013" cy="440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9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1" dirty="0" smtClean="0"/>
              <a:t>Creating </a:t>
            </a:r>
            <a:r>
              <a:rPr lang="en-US" sz="3400" b="1" dirty="0" err="1" smtClean="0"/>
              <a:t>Superweeds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91155"/>
            <a:ext cx="7772400" cy="4525963"/>
          </a:xfrm>
        </p:spPr>
        <p:txBody>
          <a:bodyPr/>
          <a:lstStyle/>
          <a:p>
            <a:r>
              <a:rPr lang="en-US" sz="2400" dirty="0" smtClean="0"/>
              <a:t>80-85% global GMOs are herbicide-resistant (HR)</a:t>
            </a:r>
          </a:p>
          <a:p>
            <a:r>
              <a:rPr lang="en-US" sz="2600" dirty="0" err="1" smtClean="0"/>
              <a:t>Superweeds</a:t>
            </a:r>
            <a:endParaRPr lang="en-US" sz="2600" dirty="0" smtClean="0"/>
          </a:p>
          <a:p>
            <a:pPr lvl="1"/>
            <a:r>
              <a:rPr lang="en-US" sz="2600" dirty="0" smtClean="0"/>
              <a:t>50% of US farms</a:t>
            </a:r>
          </a:p>
          <a:p>
            <a:pPr lvl="1"/>
            <a:r>
              <a:rPr lang="en-US" sz="2600" dirty="0" smtClean="0"/>
              <a:t>Estimated &gt;120m </a:t>
            </a:r>
            <a:br>
              <a:rPr lang="en-US" sz="2600" dirty="0" smtClean="0"/>
            </a:br>
            <a:r>
              <a:rPr lang="en-US" sz="2600" dirty="0" smtClean="0"/>
              <a:t>acres infested in 2017</a:t>
            </a:r>
          </a:p>
          <a:p>
            <a:pPr lvl="1"/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386942"/>
              </p:ext>
            </p:extLst>
          </p:nvPr>
        </p:nvGraphicFramePr>
        <p:xfrm>
          <a:off x="4495800" y="2666999"/>
          <a:ext cx="4114800" cy="3174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63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Next Generation of </a:t>
            </a:r>
            <a:r>
              <a:rPr lang="en-US" sz="3600" b="1" dirty="0"/>
              <a:t>HR Crops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724400"/>
          </a:xfrm>
        </p:spPr>
        <p:txBody>
          <a:bodyPr/>
          <a:lstStyle/>
          <a:p>
            <a:r>
              <a:rPr lang="en-US" sz="3000" dirty="0" smtClean="0"/>
              <a:t>Monsanto</a:t>
            </a:r>
          </a:p>
          <a:p>
            <a:pPr lvl="1"/>
            <a:r>
              <a:rPr lang="en-US" sz="2000" b="1" dirty="0" smtClean="0"/>
              <a:t>Roundup </a:t>
            </a:r>
            <a:r>
              <a:rPr lang="en-US" sz="2000" b="1" dirty="0"/>
              <a:t>Ready </a:t>
            </a:r>
            <a:r>
              <a:rPr lang="en-US" sz="2000" b="1" dirty="0" err="1" smtClean="0"/>
              <a:t>Xtend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/>
              <a:t>tolerates </a:t>
            </a:r>
            <a:r>
              <a:rPr lang="en-US" sz="2000" dirty="0" smtClean="0"/>
              <a:t>both </a:t>
            </a:r>
            <a:r>
              <a:rPr lang="en-US" sz="2000" i="1" dirty="0" smtClean="0"/>
              <a:t>glyphosate </a:t>
            </a:r>
            <a:r>
              <a:rPr lang="en-US" sz="2000" i="1" u="sng" dirty="0" smtClean="0"/>
              <a:t>and</a:t>
            </a:r>
            <a:r>
              <a:rPr lang="en-US" sz="2000" i="1" dirty="0" smtClean="0"/>
              <a:t> dicamba</a:t>
            </a:r>
            <a:r>
              <a:rPr lang="en-US" sz="2000" dirty="0" smtClean="0"/>
              <a:t>)</a:t>
            </a:r>
          </a:p>
          <a:p>
            <a:pPr lvl="1"/>
            <a:r>
              <a:rPr lang="en-US" sz="2200" b="1" dirty="0" smtClean="0"/>
              <a:t>Dicamba</a:t>
            </a:r>
            <a:endParaRPr lang="en-US" sz="2200" dirty="0" smtClean="0"/>
          </a:p>
          <a:p>
            <a:pPr lvl="2"/>
            <a:r>
              <a:rPr lang="en-US" sz="1800" dirty="0" smtClean="0"/>
              <a:t>Associated with non-Hodgkin lymphoma (NHL)	</a:t>
            </a:r>
          </a:p>
          <a:p>
            <a:pPr lvl="2"/>
            <a:r>
              <a:rPr lang="en-US" sz="1800" dirty="0" smtClean="0"/>
              <a:t>Greater volatility &amp; drift damage potential</a:t>
            </a:r>
          </a:p>
          <a:p>
            <a:r>
              <a:rPr lang="en-US" sz="3000" dirty="0" smtClean="0"/>
              <a:t>Dow Chemical</a:t>
            </a:r>
          </a:p>
          <a:p>
            <a:pPr lvl="1"/>
            <a:r>
              <a:rPr lang="en-US" sz="2000" b="1" dirty="0" smtClean="0"/>
              <a:t>Enlist Duo </a:t>
            </a:r>
            <a:r>
              <a:rPr lang="en-US" sz="2000" dirty="0" smtClean="0"/>
              <a:t>(tolerates both </a:t>
            </a:r>
            <a:r>
              <a:rPr lang="en-US" sz="2000" i="1" dirty="0" smtClean="0"/>
              <a:t>glyphosate </a:t>
            </a:r>
            <a:r>
              <a:rPr lang="en-US" sz="2000" i="1" u="sng" dirty="0" smtClean="0"/>
              <a:t>and</a:t>
            </a:r>
            <a:r>
              <a:rPr lang="en-US" sz="2000" i="1" dirty="0" smtClean="0"/>
              <a:t> 2,4-D)</a:t>
            </a:r>
          </a:p>
          <a:p>
            <a:pPr lvl="1"/>
            <a:r>
              <a:rPr lang="en-US" sz="2000" b="1" dirty="0" smtClean="0"/>
              <a:t>2,4-D</a:t>
            </a:r>
            <a:endParaRPr lang="en-US" sz="2200" dirty="0" smtClean="0"/>
          </a:p>
          <a:p>
            <a:pPr lvl="2"/>
            <a:r>
              <a:rPr lang="en-US" sz="1800" dirty="0" smtClean="0"/>
              <a:t>Agent Orange component, IARC “possible carcinogen”, also associated with NHL</a:t>
            </a:r>
          </a:p>
          <a:p>
            <a:pPr lvl="2"/>
            <a:r>
              <a:rPr lang="en-US" sz="1800" dirty="0"/>
              <a:t>Greater volatility &amp; drift damage </a:t>
            </a:r>
            <a:r>
              <a:rPr lang="en-US" sz="1800" dirty="0" smtClean="0"/>
              <a:t>potential</a:t>
            </a:r>
          </a:p>
          <a:p>
            <a:r>
              <a:rPr lang="en-US" sz="2400" dirty="0"/>
              <a:t>Bayer, DuPont, Syngenta &amp; BASF also have new HR crops</a:t>
            </a:r>
          </a:p>
          <a:p>
            <a:endParaRPr lang="en-US" sz="2600" dirty="0"/>
          </a:p>
          <a:p>
            <a:pPr marL="914400" lvl="2" indent="0">
              <a:buNone/>
            </a:pPr>
            <a:endParaRPr lang="en-US" sz="1800" dirty="0" smtClean="0"/>
          </a:p>
          <a:p>
            <a:pPr lvl="2"/>
            <a:endParaRPr lang="en-US" sz="1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017713"/>
          </a:xfrm>
        </p:spPr>
        <p:txBody>
          <a:bodyPr/>
          <a:lstStyle/>
          <a:p>
            <a:r>
              <a:rPr lang="en-US" sz="2400" b="1" dirty="0" smtClean="0"/>
              <a:t>Glyphosate</a:t>
            </a:r>
            <a:r>
              <a:rPr lang="en-US" sz="2400" dirty="0" smtClean="0"/>
              <a:t> levels projected to remain high</a:t>
            </a:r>
          </a:p>
          <a:p>
            <a:r>
              <a:rPr lang="en-US" sz="2400" b="1" dirty="0" smtClean="0"/>
              <a:t>2,4-D</a:t>
            </a:r>
            <a:r>
              <a:rPr lang="en-US" sz="2400" dirty="0" smtClean="0"/>
              <a:t> and </a:t>
            </a:r>
            <a:r>
              <a:rPr lang="en-US" sz="2400" b="1" dirty="0" smtClean="0"/>
              <a:t>dicamba</a:t>
            </a:r>
            <a:r>
              <a:rPr lang="en-US" sz="2400" dirty="0" smtClean="0"/>
              <a:t> projected by companies to increase dramatically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Herbicide Use Skyrockets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597523"/>
              </p:ext>
            </p:extLst>
          </p:nvPr>
        </p:nvGraphicFramePr>
        <p:xfrm>
          <a:off x="347662" y="1717588"/>
          <a:ext cx="4300537" cy="247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768232"/>
              </p:ext>
            </p:extLst>
          </p:nvPr>
        </p:nvGraphicFramePr>
        <p:xfrm>
          <a:off x="4729550" y="1736639"/>
          <a:ext cx="4090600" cy="245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04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Glyphosate Policy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74446" y="4145460"/>
            <a:ext cx="2105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  <a:t>Bill </a:t>
            </a:r>
            <a:r>
              <a:rPr lang="en-US" sz="1600" b="1" dirty="0" err="1" smtClean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  <a:t>Freese</a:t>
            </a:r>
            <a:endParaRPr lang="en-US" sz="1600" b="1" dirty="0">
              <a:solidFill>
                <a:srgbClr val="000000"/>
              </a:solidFill>
              <a:latin typeface="Calibri"/>
              <a:ea typeface="ＭＳ Ｐゴシック"/>
              <a:cs typeface="Times New Roman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Calibri"/>
                <a:ea typeface="ＭＳ Ｐゴシック"/>
                <a:cs typeface="Times New Roman"/>
              </a:rPr>
              <a:t>Science Policy Analyst</a:t>
            </a:r>
            <a:endParaRPr lang="en-US" sz="1600" dirty="0">
              <a:solidFill>
                <a:srgbClr val="000000"/>
              </a:solidFill>
              <a:effectLst/>
              <a:latin typeface="Calibri"/>
              <a:ea typeface="ＭＳ Ｐゴシック"/>
              <a:cs typeface="Times New Roman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  <a:t>Center for Food Safety</a:t>
            </a:r>
            <a:endParaRPr lang="en-US" sz="1000" dirty="0">
              <a:effectLst/>
              <a:latin typeface="+mn-lt"/>
              <a:ea typeface="ＭＳ 明朝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7"/>
          <a:stretch/>
        </p:blipFill>
        <p:spPr>
          <a:xfrm>
            <a:off x="3429000" y="2133600"/>
            <a:ext cx="1851393" cy="19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4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Flaws in </a:t>
            </a:r>
            <a:r>
              <a:rPr lang="en-US" sz="3200" b="1" dirty="0"/>
              <a:t>Regulation of Glyphosate </a:t>
            </a:r>
            <a:r>
              <a:rPr lang="en-US" sz="3200" b="1" dirty="0" smtClean="0"/>
              <a:t>&amp; GMOs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35150"/>
            <a:ext cx="8231897" cy="4525963"/>
          </a:xfrm>
        </p:spPr>
        <p:txBody>
          <a:bodyPr/>
          <a:lstStyle/>
          <a:p>
            <a:pPr lvl="0"/>
            <a:r>
              <a:rPr lang="en-US" sz="2400" dirty="0"/>
              <a:t>USDA does not test foods for glyphosate residues, and allows many new GMOs to escape regulation altogether (e.g., CRISPR)</a:t>
            </a:r>
          </a:p>
          <a:p>
            <a:pPr lvl="0"/>
            <a:r>
              <a:rPr lang="en-US" sz="2400" dirty="0"/>
              <a:t>EPA relies primarily on animal studies conducted by industry, discounts human epidemiology &amp; other peer-reviewed literature</a:t>
            </a:r>
          </a:p>
          <a:p>
            <a:pPr lvl="0"/>
            <a:endParaRPr lang="en-US" sz="800" dirty="0"/>
          </a:p>
          <a:p>
            <a:pPr lvl="0"/>
            <a:r>
              <a:rPr lang="en-US" sz="2400" dirty="0"/>
              <a:t>EPA ignores co-exposure to additional often toxic ingredients in glyphosate formulations, and to other pesticides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Glyphosate’s Carefully Crafted Image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0913"/>
          </a:xfrm>
        </p:spPr>
        <p:txBody>
          <a:bodyPr/>
          <a:lstStyle/>
          <a:p>
            <a:r>
              <a:rPr lang="en-US" sz="3000" dirty="0" smtClean="0"/>
              <a:t>Monsanto found guilty of false/misleading advertising by NY State AG in 1996 and 1998</a:t>
            </a:r>
          </a:p>
          <a:p>
            <a:pPr lvl="1"/>
            <a:r>
              <a:rPr lang="en-US" dirty="0" smtClean="0"/>
              <a:t>“Practically non-toxic” – based on amount required to kill rats, nothing to do with human risk</a:t>
            </a:r>
          </a:p>
          <a:p>
            <a:pPr lvl="1"/>
            <a:r>
              <a:rPr lang="en-US" dirty="0" smtClean="0"/>
              <a:t>“Biodegrades into natural materials” – persists long enough for substantial human exposure</a:t>
            </a:r>
          </a:p>
          <a:p>
            <a:r>
              <a:rPr lang="en-US" sz="3000" dirty="0" smtClean="0"/>
              <a:t>EPA found glyphosate a “possible carcinogen” in 1985 – reversed only after heavy intervention by Monsanto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11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762000"/>
          </a:xfrm>
        </p:spPr>
        <p:txBody>
          <a:bodyPr/>
          <a:lstStyle/>
          <a:p>
            <a:r>
              <a:rPr lang="en-US" b="1" dirty="0" smtClean="0"/>
              <a:t>Glyphosate and Cancer - Science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37113"/>
          </a:xfrm>
        </p:spPr>
        <p:txBody>
          <a:bodyPr/>
          <a:lstStyle/>
          <a:p>
            <a:r>
              <a:rPr lang="en-US" sz="2600" dirty="0" smtClean="0"/>
              <a:t>WHO’s IARC: “probably carcinogenic to humans”</a:t>
            </a:r>
          </a:p>
          <a:p>
            <a:pPr lvl="1"/>
            <a:r>
              <a:rPr lang="en-US" sz="2200" dirty="0" smtClean="0"/>
              <a:t>World’s leading cancer authority</a:t>
            </a:r>
          </a:p>
          <a:p>
            <a:pPr lvl="1"/>
            <a:r>
              <a:rPr lang="en-US" sz="2200" dirty="0" smtClean="0"/>
              <a:t>Working Group chaired by Aaron Blair, eminent epidemiologist recently retired from U.S. National Cancer Institute</a:t>
            </a:r>
          </a:p>
          <a:p>
            <a:r>
              <a:rPr lang="en-US" sz="2600" dirty="0" smtClean="0"/>
              <a:t>94 leading medical scientists</a:t>
            </a:r>
            <a:r>
              <a:rPr lang="en-US" sz="2800" dirty="0" smtClean="0"/>
              <a:t> support IARC </a:t>
            </a:r>
            <a:r>
              <a:rPr lang="en-US" sz="1800" dirty="0" smtClean="0"/>
              <a:t>(</a:t>
            </a:r>
            <a:r>
              <a:rPr lang="en-US" sz="1800" dirty="0" err="1" smtClean="0"/>
              <a:t>Portier</a:t>
            </a:r>
            <a:r>
              <a:rPr lang="en-US" sz="1800" dirty="0" smtClean="0"/>
              <a:t> et al. 2016)</a:t>
            </a:r>
          </a:p>
          <a:p>
            <a:r>
              <a:rPr lang="en-US" sz="2600" dirty="0" smtClean="0"/>
              <a:t>EPA Scientific Advisory Panel (March 2017):</a:t>
            </a:r>
          </a:p>
          <a:p>
            <a:pPr lvl="1"/>
            <a:r>
              <a:rPr lang="en-US" sz="2000" dirty="0" smtClean="0"/>
              <a:t>EPA failed to follow its own cancer guidelines</a:t>
            </a:r>
          </a:p>
          <a:p>
            <a:pPr lvl="1"/>
            <a:r>
              <a:rPr lang="en-US" sz="2000" dirty="0" smtClean="0"/>
              <a:t>Suggestive evidence of carcinogenicity</a:t>
            </a:r>
          </a:p>
          <a:p>
            <a:pPr lvl="1"/>
            <a:r>
              <a:rPr lang="en-US" sz="2000" dirty="0" smtClean="0"/>
              <a:t>Lymphomas in animals match non-Hodgkin lymphoma in farmers</a:t>
            </a:r>
          </a:p>
          <a:p>
            <a:r>
              <a:rPr lang="en-US" sz="2600" dirty="0" smtClean="0"/>
              <a:t>State of CA: glyphosate carcinogenic under Prop. 65</a:t>
            </a:r>
          </a:p>
        </p:txBody>
      </p:sp>
    </p:spTree>
    <p:extLst>
      <p:ext uri="{BB962C8B-B14F-4D97-AF65-F5344CB8AC3E}">
        <p14:creationId xmlns:p14="http://schemas.microsoft.com/office/powerpoint/2010/main" val="1691750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Glyphosate and Cancer - Politics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84713"/>
          </a:xfrm>
        </p:spPr>
        <p:txBody>
          <a:bodyPr/>
          <a:lstStyle/>
          <a:p>
            <a:r>
              <a:rPr lang="en-US" sz="2600" dirty="0" smtClean="0"/>
              <a:t>Deputy Director of EPA’s Office of Pesticide Programs  (Jess Rowlands) was a Monsanto ally:</a:t>
            </a:r>
          </a:p>
          <a:p>
            <a:pPr lvl="1"/>
            <a:r>
              <a:rPr lang="en-US" sz="2200" dirty="0" smtClean="0"/>
              <a:t>Tipped off Monsanto to IARC decision months before release</a:t>
            </a:r>
          </a:p>
          <a:p>
            <a:pPr lvl="1"/>
            <a:r>
              <a:rPr lang="en-US" sz="2200" dirty="0" smtClean="0"/>
              <a:t>Killed a review of glyphosate by NIH agency, reportedly saying: “If I can kill this, I should get a medal”</a:t>
            </a:r>
          </a:p>
          <a:p>
            <a:r>
              <a:rPr lang="en-US" sz="2600" dirty="0" smtClean="0"/>
              <a:t>Monsanto officials suggest “ghostwriting” glyphosate articles for academics; EPA/EU rely on industry summaries of animal cancer studies</a:t>
            </a:r>
          </a:p>
          <a:p>
            <a:r>
              <a:rPr lang="en-US" sz="2600" dirty="0" smtClean="0"/>
              <a:t>EPA removes scientist from Scientific Advisory Panel at behest of </a:t>
            </a:r>
            <a:r>
              <a:rPr lang="en-US" sz="2600" dirty="0" err="1" smtClean="0"/>
              <a:t>CropLife</a:t>
            </a:r>
            <a:r>
              <a:rPr lang="en-US" sz="2600" dirty="0" smtClean="0"/>
              <a:t> (pesticide industry trade group)</a:t>
            </a:r>
          </a:p>
        </p:txBody>
      </p:sp>
    </p:spTree>
    <p:extLst>
      <p:ext uri="{BB962C8B-B14F-4D97-AF65-F5344CB8AC3E}">
        <p14:creationId xmlns:p14="http://schemas.microsoft.com/office/powerpoint/2010/main" val="259629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3616325" y="5390197"/>
            <a:ext cx="1981200" cy="734695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EBA017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FFFFFF"/>
                </a:solidFill>
                <a:effectLst/>
                <a:latin typeface="Cambria"/>
                <a:ea typeface="ＭＳ 明朝"/>
                <a:cs typeface="Times New Roman"/>
              </a:rPr>
              <a:t>Q&amp;A Window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6019800" y="1600200"/>
            <a:ext cx="2133600" cy="46462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/>
        </p:spPr>
      </p:pic>
      <p:sp>
        <p:nvSpPr>
          <p:cNvPr id="10" name="Title 1"/>
          <p:cNvSpPr>
            <a:spLocks noGrp="1"/>
          </p:cNvSpPr>
          <p:nvPr/>
        </p:nvSpPr>
        <p:spPr bwMode="auto">
          <a:xfrm>
            <a:off x="0" y="50006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algn="ctr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4400" b="1" kern="1200" dirty="0">
                <a:solidFill>
                  <a:srgbClr val="00813D"/>
                </a:solidFill>
                <a:effectLst/>
                <a:latin typeface="Calibri"/>
                <a:ea typeface="ＭＳ Ｐゴシック"/>
                <a:cs typeface="Times New Roman"/>
              </a:rPr>
              <a:t>General Information</a:t>
            </a: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685800" y="1447800"/>
            <a:ext cx="435991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b="1" kern="1200" dirty="0">
                <a:solidFill>
                  <a:srgbClr val="000000"/>
                </a:solidFill>
                <a:effectLst/>
                <a:latin typeface="Calibri"/>
                <a:ea typeface="ＭＳ Ｐゴシック"/>
                <a:cs typeface="Calibri"/>
              </a:rPr>
              <a:t>For technical support call        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510-735-8157 or email 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  <a:hlinkClick r:id="rId3"/>
              </a:rPr>
              <a:t>tarhamsadr@asyousow.org</a:t>
            </a:r>
            <a:r>
              <a:rPr lang="en-US" b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</a:t>
            </a:r>
          </a:p>
          <a:p>
            <a:pPr lvl="0" eaLnBrk="0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600" b="1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marL="342900" lvl="0" indent="-342900" eaLnBrk="0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US" dirty="0" smtClean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marL="342900" lvl="0" indent="-342900" eaLnBrk="0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Use </a:t>
            </a:r>
            <a:r>
              <a:rPr lang="en-US" kern="1200" dirty="0">
                <a:solidFill>
                  <a:srgbClr val="000000"/>
                </a:solidFill>
                <a:effectLst/>
                <a:latin typeface="Calibri"/>
                <a:ea typeface="ＭＳ Ｐゴシック"/>
                <a:cs typeface="Calibri"/>
              </a:rPr>
              <a:t>the Q&amp;A window to send us your </a:t>
            </a:r>
            <a:r>
              <a:rPr lang="en-US" kern="1200" dirty="0" smtClean="0">
                <a:solidFill>
                  <a:srgbClr val="000000"/>
                </a:solidFill>
                <a:effectLst/>
                <a:latin typeface="Calibri"/>
                <a:ea typeface="ＭＳ Ｐゴシック"/>
                <a:cs typeface="Calibri"/>
              </a:rPr>
              <a:t>questions</a:t>
            </a:r>
          </a:p>
          <a:p>
            <a:pPr marL="342900" lvl="0" indent="-342900" eaLnBrk="0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US" dirty="0" smtClean="0">
              <a:effectLst/>
              <a:latin typeface="Calibri"/>
              <a:ea typeface="ＭＳ 明朝"/>
              <a:cs typeface="Calibri"/>
            </a:endParaRPr>
          </a:p>
          <a:p>
            <a:pPr marL="342900" lvl="0" indent="-342900" eaLnBrk="0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Webinar </a:t>
            </a:r>
            <a:r>
              <a:rPr lang="en-US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recording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and report </a:t>
            </a:r>
            <a:r>
              <a:rPr lang="en-US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will be available for download after the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webinar </a:t>
            </a:r>
            <a:r>
              <a:rPr lang="en-US" b="1" u="sng" dirty="0" smtClean="0">
                <a:solidFill>
                  <a:srgbClr val="00813D"/>
                </a:solidFill>
                <a:latin typeface="Calibri"/>
                <a:ea typeface="ＭＳ Ｐゴシック"/>
                <a:cs typeface="Calibri"/>
              </a:rPr>
              <a:t>asyousow.org</a:t>
            </a:r>
            <a:endParaRPr lang="en-US" dirty="0" smtClean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marL="342900" lvl="0" indent="-342900" eaLnBrk="0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US" kern="1200" dirty="0">
              <a:solidFill>
                <a:srgbClr val="000000"/>
              </a:solidFill>
              <a:effectLst/>
              <a:latin typeface="Calibri"/>
              <a:ea typeface="ＭＳ Ｐゴシック"/>
              <a:cs typeface="Calibri"/>
            </a:endParaRPr>
          </a:p>
          <a:p>
            <a:pPr marL="342900" lvl="0" indent="-342900" eaLnBrk="0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US" kern="1200" dirty="0">
              <a:solidFill>
                <a:srgbClr val="000000"/>
              </a:solidFill>
              <a:effectLst/>
              <a:latin typeface="Calibri"/>
              <a:ea typeface="ＭＳ Ｐゴシック"/>
              <a:cs typeface="Calibri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US" kern="1200" dirty="0">
              <a:solidFill>
                <a:srgbClr val="000000"/>
              </a:solidFill>
              <a:effectLst/>
              <a:latin typeface="Calibri"/>
              <a:ea typeface="ＭＳ Ｐゴシック"/>
              <a:cs typeface="Calibri"/>
            </a:endParaRPr>
          </a:p>
          <a:p>
            <a:pPr marL="342900" marR="0" lvl="0" indent="-342900" eaLnBrk="0" fontAlgn="base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US" sz="2200" kern="1200" dirty="0">
              <a:solidFill>
                <a:srgbClr val="000000"/>
              </a:solidFill>
              <a:effectLst/>
              <a:latin typeface="Calibri"/>
              <a:ea typeface="ＭＳ Ｐゴシック"/>
              <a:cs typeface="Times New Roman"/>
            </a:endParaRPr>
          </a:p>
          <a:p>
            <a:pPr marL="171450" marR="0" lvl="0" indent="-171450" eaLnBrk="0" fontAlgn="base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US" sz="1000" dirty="0">
              <a:effectLst/>
              <a:latin typeface="Times"/>
              <a:ea typeface="ＭＳ 明朝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Policy Developments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California’s Office of Environmental Health Hazard Assessment (OEHHA) has listed glyphosate as carcinogenic under Prop. 65</a:t>
            </a:r>
          </a:p>
          <a:p>
            <a:pPr lvl="1"/>
            <a:r>
              <a:rPr lang="en-US" sz="2400" dirty="0" smtClean="0"/>
              <a:t>Court rejected a Monsanto lawsuit against CA seeking to overturn Prop. 65 listing</a:t>
            </a:r>
          </a:p>
          <a:p>
            <a:pPr lvl="1"/>
            <a:r>
              <a:rPr lang="en-US" sz="2400" dirty="0" smtClean="0"/>
              <a:t>OEHHA now determining “safe harbor” level for warning/labeling purposes</a:t>
            </a:r>
          </a:p>
          <a:p>
            <a:r>
              <a:rPr lang="en-US" sz="2800" dirty="0" smtClean="0"/>
              <a:t>EU conditional approval for 18 months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8320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221925"/>
            <a:ext cx="1981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  <a:t>Austin Wilson</a:t>
            </a:r>
            <a:r>
              <a:rPr lang="en-US" sz="1600" b="1" dirty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</a:br>
            <a:r>
              <a:rPr lang="en-US" sz="1600" dirty="0">
                <a:latin typeface="+mn-lt"/>
              </a:rPr>
              <a:t>Report Author and </a:t>
            </a:r>
            <a:r>
              <a:rPr lang="en-US" sz="1600" dirty="0" smtClean="0">
                <a:latin typeface="+mn-lt"/>
              </a:rPr>
              <a:t>Environmental Health Program </a:t>
            </a:r>
            <a:r>
              <a:rPr lang="en-US" sz="1600" dirty="0">
                <a:latin typeface="+mn-lt"/>
              </a:rPr>
              <a:t>Manager </a:t>
            </a:r>
            <a:r>
              <a:rPr lang="en-US" sz="1600" dirty="0" smtClean="0">
                <a:latin typeface="+mn-lt"/>
              </a:rPr>
              <a:t>at </a:t>
            </a:r>
            <a:r>
              <a:rPr lang="en-US" sz="1600" i="1" dirty="0">
                <a:latin typeface="+mn-lt"/>
              </a:rPr>
              <a:t>As You </a:t>
            </a:r>
            <a:r>
              <a:rPr lang="en-US" sz="1600" i="1" dirty="0" smtClean="0">
                <a:latin typeface="+mn-lt"/>
              </a:rPr>
              <a:t>Sow</a:t>
            </a:r>
            <a:endParaRPr lang="en-US" sz="1000" i="1" dirty="0">
              <a:effectLst/>
              <a:latin typeface="+mn-lt"/>
              <a:ea typeface="ＭＳ 明朝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t="10011" r="9532" b="22904"/>
          <a:stretch/>
        </p:blipFill>
        <p:spPr>
          <a:xfrm>
            <a:off x="3352800" y="2209800"/>
            <a:ext cx="1828800" cy="1905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914400"/>
            <a:ext cx="71628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smtClean="0"/>
              <a:t>Risks and Recommendations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71753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609600" y="228600"/>
            <a:ext cx="10515600" cy="1325563"/>
          </a:xfrm>
        </p:spPr>
        <p:txBody>
          <a:bodyPr/>
          <a:lstStyle/>
          <a:p>
            <a:r>
              <a:rPr lang="en-US" sz="3800" b="1" dirty="0" smtClean="0"/>
              <a:t>Financial Risks of Glyphosate</a:t>
            </a:r>
            <a:endParaRPr lang="en-US" sz="3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65234" cy="5029200"/>
          </a:xfrm>
        </p:spPr>
        <p:txBody>
          <a:bodyPr/>
          <a:lstStyle/>
          <a:p>
            <a:r>
              <a:rPr lang="en-US" sz="3000" b="1" dirty="0" smtClean="0"/>
              <a:t>Legal liability</a:t>
            </a:r>
          </a:p>
          <a:p>
            <a:pPr lvl="1"/>
            <a:r>
              <a:rPr lang="en-US" sz="2200" dirty="0" smtClean="0"/>
              <a:t>Farmers suing, alleging </a:t>
            </a:r>
            <a:r>
              <a:rPr lang="en-US" sz="2200" dirty="0"/>
              <a:t>non-Hodgkin </a:t>
            </a:r>
            <a:r>
              <a:rPr lang="en-US" sz="2200" dirty="0" smtClean="0"/>
              <a:t>lymphoma &amp; that Monsanto covered up risks</a:t>
            </a:r>
            <a:endParaRPr lang="en-US" sz="2200" dirty="0"/>
          </a:p>
          <a:p>
            <a:pPr lvl="1"/>
            <a:r>
              <a:rPr lang="en-US" sz="2200" dirty="0" smtClean="0"/>
              <a:t>False advertising lawsuits (PepsiCo Quaker Oats, Post Shredded Wheat) over glyphosate in “all-natural”</a:t>
            </a:r>
          </a:p>
          <a:p>
            <a:r>
              <a:rPr lang="en-US" sz="3000" b="1" dirty="0" smtClean="0"/>
              <a:t>Reputational Damage </a:t>
            </a:r>
          </a:p>
          <a:p>
            <a:pPr lvl="1"/>
            <a:r>
              <a:rPr lang="en-US" sz="2600" dirty="0" smtClean="0"/>
              <a:t>Petitions, actions </a:t>
            </a:r>
          </a:p>
          <a:p>
            <a:r>
              <a:rPr lang="en-US" sz="3000" dirty="0" smtClean="0"/>
              <a:t>The “pesticides are necessary myth” is debunked</a:t>
            </a:r>
          </a:p>
        </p:txBody>
      </p:sp>
      <p:pic>
        <p:nvPicPr>
          <p:cNvPr id="6" name="Picture 4" descr="https://upload.wikimedia.org/wikipedia/commons/thumb/d/db/FAO_logo.svg/180px-FAO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294" y="5257800"/>
            <a:ext cx="1219200" cy="12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477298" y="417873"/>
            <a:ext cx="9621298" cy="1209630"/>
          </a:xfrm>
        </p:spPr>
        <p:txBody>
          <a:bodyPr/>
          <a:lstStyle/>
          <a:p>
            <a:r>
              <a:rPr lang="en-US" b="1" dirty="0" smtClean="0"/>
              <a:t>Recommendations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011" y="1524000"/>
            <a:ext cx="9017726" cy="4254501"/>
          </a:xfrm>
        </p:spPr>
        <p:txBody>
          <a:bodyPr/>
          <a:lstStyle/>
          <a:p>
            <a:r>
              <a:rPr lang="en-US" b="1" dirty="0" smtClean="0"/>
              <a:t>Investors</a:t>
            </a:r>
          </a:p>
          <a:p>
            <a:pPr lvl="1"/>
            <a:r>
              <a:rPr lang="en-US" sz="2400" dirty="0" smtClean="0"/>
              <a:t>Focus on downstream companies: food, restaurant, retail</a:t>
            </a:r>
          </a:p>
          <a:p>
            <a:pPr lvl="1"/>
            <a:r>
              <a:rPr lang="en-US" sz="2400" dirty="0" smtClean="0"/>
              <a:t>Focus on pre-harvest &amp; GE herbicide-resistant crops</a:t>
            </a:r>
          </a:p>
          <a:p>
            <a:pPr lvl="1"/>
            <a:r>
              <a:rPr lang="en-US" sz="2400" dirty="0" smtClean="0"/>
              <a:t>Mandate clear &amp; binding weed resistance prevention plans</a:t>
            </a:r>
          </a:p>
          <a:p>
            <a:pPr lvl="1"/>
            <a:r>
              <a:rPr lang="en-US" sz="2400" dirty="0" smtClean="0"/>
              <a:t>Promote &amp; invest in agro-ecology</a:t>
            </a:r>
          </a:p>
          <a:p>
            <a:pPr lvl="1"/>
            <a:r>
              <a:rPr lang="en-US" sz="2400" dirty="0" smtClean="0"/>
              <a:t>Fruit and vegetable producers: join Equitable Food Initiative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008" y="4419600"/>
            <a:ext cx="2749732" cy="183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477298" y="417873"/>
            <a:ext cx="9621298" cy="1209630"/>
          </a:xfrm>
        </p:spPr>
        <p:txBody>
          <a:bodyPr/>
          <a:lstStyle/>
          <a:p>
            <a:r>
              <a:rPr lang="en-US" b="1" dirty="0" smtClean="0"/>
              <a:t>Recommendations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353697" cy="2667000"/>
          </a:xfrm>
        </p:spPr>
        <p:txBody>
          <a:bodyPr/>
          <a:lstStyle/>
          <a:p>
            <a:r>
              <a:rPr lang="en-US" b="1" dirty="0"/>
              <a:t>Communities</a:t>
            </a:r>
          </a:p>
          <a:p>
            <a:pPr lvl="1"/>
            <a:r>
              <a:rPr lang="en-US" sz="2400" dirty="0" smtClean="0"/>
              <a:t>Promote </a:t>
            </a:r>
            <a:r>
              <a:rPr lang="en-US" sz="2400" i="1" dirty="0" smtClean="0"/>
              <a:t>Integrated </a:t>
            </a:r>
            <a:r>
              <a:rPr lang="en-US" sz="2400" i="1" dirty="0"/>
              <a:t>Pest Management</a:t>
            </a:r>
            <a:r>
              <a:rPr lang="en-US" sz="2400" dirty="0"/>
              <a:t> (IPM) </a:t>
            </a:r>
            <a:r>
              <a:rPr lang="en-US" sz="2400" dirty="0" smtClean="0"/>
              <a:t>in cities, </a:t>
            </a:r>
            <a:r>
              <a:rPr lang="en-US" sz="2400" dirty="0"/>
              <a:t>business, homes</a:t>
            </a:r>
          </a:p>
          <a:p>
            <a:pPr lvl="1"/>
            <a:r>
              <a:rPr lang="en-US" sz="2400" dirty="0" smtClean="0"/>
              <a:t>Buy products sustainably produced (organic &amp; others)</a:t>
            </a:r>
            <a:endParaRPr lang="en-US" sz="2400" dirty="0"/>
          </a:p>
          <a:p>
            <a:pPr lvl="1"/>
            <a:r>
              <a:rPr lang="en-US" sz="2400" dirty="0"/>
              <a:t>Support strong regulations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Questions?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/>
                <a:cs typeface="Calibri"/>
              </a:rPr>
              <a:t>Use the Q&amp;A window to send us your questions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US" dirty="0">
              <a:ea typeface="ＭＳ 明朝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7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  <a:ea typeface="ＭＳ Ｐゴシック"/>
                <a:cs typeface="Calibri"/>
              </a:rPr>
              <a:t>Webinar recording and </a:t>
            </a:r>
            <a:r>
              <a:rPr lang="en-US" sz="2800" dirty="0" smtClean="0">
                <a:solidFill>
                  <a:srgbClr val="000000"/>
                </a:solidFill>
                <a:ea typeface="ＭＳ Ｐゴシック"/>
                <a:cs typeface="Calibri"/>
              </a:rPr>
              <a:t>report: </a:t>
            </a:r>
            <a:r>
              <a:rPr lang="en-US" sz="2800" b="1" dirty="0">
                <a:solidFill>
                  <a:srgbClr val="00813D"/>
                </a:solidFill>
              </a:rPr>
              <a:t>http://go.asyousow.org/RoundupRevealed</a:t>
            </a:r>
            <a:endParaRPr lang="en-US" sz="2800" dirty="0" smtClean="0">
              <a:solidFill>
                <a:srgbClr val="000000"/>
              </a:solidFill>
              <a:ea typeface="ＭＳ Ｐゴシック"/>
              <a:cs typeface="Calibri"/>
            </a:endParaRPr>
          </a:p>
          <a:p>
            <a:pPr algn="ctr"/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67" y="3657600"/>
            <a:ext cx="5540265" cy="10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4191000" cy="569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/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algn="ctr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4000" b="1" kern="1200" dirty="0" smtClean="0">
                <a:solidFill>
                  <a:srgbClr val="00813D"/>
                </a:solidFill>
                <a:effectLst/>
                <a:latin typeface="Calibri"/>
                <a:ea typeface="ＭＳ Ｐゴシック"/>
                <a:cs typeface="Times New Roman"/>
              </a:rPr>
              <a:t>Moderator &amp; Featured </a:t>
            </a:r>
            <a:r>
              <a:rPr lang="en-US" sz="4000" b="1" kern="1200" dirty="0">
                <a:solidFill>
                  <a:srgbClr val="00813D"/>
                </a:solidFill>
                <a:effectLst/>
                <a:latin typeface="Calibri"/>
                <a:ea typeface="ＭＳ Ｐゴシック"/>
                <a:cs typeface="Times New Roman"/>
              </a:rPr>
              <a:t>Speakers</a:t>
            </a:r>
            <a:endParaRPr lang="en-US" sz="4000" dirty="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2393" y="4243722"/>
            <a:ext cx="1981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  <a:t>Austin Wilson</a:t>
            </a:r>
            <a:r>
              <a:rPr lang="en-US" sz="1600" b="1" dirty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</a:br>
            <a:r>
              <a:rPr lang="en-US" sz="1600" dirty="0">
                <a:latin typeface="+mn-lt"/>
              </a:rPr>
              <a:t>Report Author and </a:t>
            </a:r>
            <a:r>
              <a:rPr lang="en-US" sz="1600" dirty="0" smtClean="0">
                <a:latin typeface="+mn-lt"/>
              </a:rPr>
              <a:t>Environmental Health Program </a:t>
            </a:r>
            <a:r>
              <a:rPr lang="en-US" sz="1600" dirty="0">
                <a:latin typeface="+mn-lt"/>
              </a:rPr>
              <a:t>Manager </a:t>
            </a:r>
            <a:r>
              <a:rPr lang="en-US" sz="1600" dirty="0" smtClean="0">
                <a:latin typeface="+mn-lt"/>
              </a:rPr>
              <a:t>at </a:t>
            </a:r>
            <a:r>
              <a:rPr lang="en-US" sz="1600" i="1" dirty="0">
                <a:latin typeface="+mn-lt"/>
              </a:rPr>
              <a:t>As You </a:t>
            </a:r>
            <a:r>
              <a:rPr lang="en-US" sz="1600" i="1" dirty="0" smtClean="0">
                <a:latin typeface="+mn-lt"/>
              </a:rPr>
              <a:t>Sow</a:t>
            </a:r>
            <a:endParaRPr lang="en-US" sz="1000" i="1" dirty="0">
              <a:effectLst/>
              <a:latin typeface="+mn-lt"/>
              <a:ea typeface="ＭＳ 明朝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1557" y="4243723"/>
            <a:ext cx="19725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  <a:t>Dr. Charles Benbrook</a:t>
            </a:r>
            <a:endParaRPr lang="en-US" sz="1600" b="1" dirty="0">
              <a:solidFill>
                <a:srgbClr val="000000"/>
              </a:solidFill>
              <a:latin typeface="Calibri"/>
              <a:ea typeface="ＭＳ Ｐゴシック"/>
              <a:cs typeface="Times New Roman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Calibri"/>
                <a:ea typeface="ＭＳ Ｐゴシック"/>
                <a:cs typeface="Times New Roman"/>
              </a:rPr>
              <a:t>Visiting Professor, Newcastle University and Benbrook Consulting Services</a:t>
            </a:r>
            <a:endParaRPr lang="en-US" sz="1000" dirty="0">
              <a:effectLst/>
              <a:latin typeface="+mn-lt"/>
              <a:ea typeface="ＭＳ 明朝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1246" y="4243723"/>
            <a:ext cx="2105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  <a:t>Bill </a:t>
            </a:r>
            <a:r>
              <a:rPr lang="en-US" sz="1600" b="1" dirty="0" err="1" smtClean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  <a:t>Freese</a:t>
            </a:r>
            <a:endParaRPr lang="en-US" sz="1600" b="1" dirty="0">
              <a:solidFill>
                <a:srgbClr val="000000"/>
              </a:solidFill>
              <a:latin typeface="Calibri"/>
              <a:ea typeface="ＭＳ Ｐゴシック"/>
              <a:cs typeface="Times New Roman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Calibri"/>
                <a:ea typeface="ＭＳ Ｐゴシック"/>
                <a:cs typeface="Times New Roman"/>
              </a:rPr>
              <a:t>Science Policy Analyst</a:t>
            </a:r>
            <a:endParaRPr lang="en-US" sz="1600" dirty="0">
              <a:solidFill>
                <a:srgbClr val="000000"/>
              </a:solidFill>
              <a:effectLst/>
              <a:latin typeface="Calibri"/>
              <a:ea typeface="ＭＳ Ｐゴシック"/>
              <a:cs typeface="Times New Roman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  <a:t>Center for Food Safety</a:t>
            </a:r>
            <a:endParaRPr lang="en-US" sz="1000" dirty="0">
              <a:effectLst/>
              <a:latin typeface="+mn-lt"/>
              <a:ea typeface="ＭＳ 明朝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7"/>
          <a:stretch/>
        </p:blipFill>
        <p:spPr>
          <a:xfrm>
            <a:off x="4495800" y="2231863"/>
            <a:ext cx="1851393" cy="1904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31864"/>
            <a:ext cx="1904733" cy="1904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t="10011" r="9532" b="22904"/>
          <a:stretch/>
        </p:blipFill>
        <p:spPr>
          <a:xfrm>
            <a:off x="2384793" y="2231597"/>
            <a:ext cx="18288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2901" b="21315"/>
          <a:stretch/>
        </p:blipFill>
        <p:spPr>
          <a:xfrm>
            <a:off x="381000" y="2231597"/>
            <a:ext cx="1611873" cy="18832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811" y="4243722"/>
            <a:ext cx="1981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  <a:t>Danielle Fugere </a:t>
            </a:r>
            <a:r>
              <a:rPr lang="en-US" sz="1600" dirty="0" smtClean="0">
                <a:latin typeface="+mn-lt"/>
              </a:rPr>
              <a:t>Report Contributing Author and President and Chief Counsel at </a:t>
            </a:r>
            <a:r>
              <a:rPr lang="en-US" sz="1600" i="1" dirty="0">
                <a:latin typeface="+mn-lt"/>
              </a:rPr>
              <a:t>As You </a:t>
            </a:r>
            <a:r>
              <a:rPr lang="en-US" sz="1600" i="1" dirty="0" smtClean="0">
                <a:latin typeface="+mn-lt"/>
              </a:rPr>
              <a:t>Sow</a:t>
            </a:r>
            <a:endParaRPr lang="en-US" sz="1000" i="1" dirty="0">
              <a:effectLst/>
              <a:latin typeface="+mn-lt"/>
              <a:ea typeface="ＭＳ 明朝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928820"/>
            <a:ext cx="71628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What is glyphosate?</a:t>
            </a:r>
            <a:endParaRPr lang="en-US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3446198"/>
            <a:ext cx="2971524" cy="247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faa81132b7.site.internapcdn.net/CFLs/5200210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51" y="3446198"/>
            <a:ext cx="1731952" cy="21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057400"/>
            <a:ext cx="7620000" cy="395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Most heavily used pesticide in history</a:t>
            </a:r>
          </a:p>
          <a:p>
            <a:r>
              <a:rPr lang="en-US" sz="2200" dirty="0" smtClean="0"/>
              <a:t>Monsanto’s Roundup (more than 50% of world supply)</a:t>
            </a:r>
          </a:p>
          <a:p>
            <a:r>
              <a:rPr lang="en-US" sz="2200" dirty="0" smtClean="0"/>
              <a:t>Major uses</a:t>
            </a:r>
          </a:p>
          <a:p>
            <a:pPr lvl="1"/>
            <a:r>
              <a:rPr lang="en-US" sz="2200" dirty="0" smtClean="0"/>
              <a:t>Genetically engineered crops (GMOs)</a:t>
            </a:r>
          </a:p>
          <a:p>
            <a:pPr lvl="1"/>
            <a:r>
              <a:rPr lang="en-US" sz="2200" dirty="0" smtClean="0"/>
              <a:t>Pre-harvest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579" y="381000"/>
            <a:ext cx="6858000" cy="1325563"/>
          </a:xfrm>
        </p:spPr>
        <p:txBody>
          <a:bodyPr/>
          <a:lstStyle/>
          <a:p>
            <a:r>
              <a:rPr lang="en-US" sz="3800" b="1" dirty="0" smtClean="0"/>
              <a:t>Rise of pre-harvest glyphosate</a:t>
            </a:r>
            <a:endParaRPr lang="en-US" sz="3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1" y="1554163"/>
            <a:ext cx="8706356" cy="47232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Monsanto encourages use on grains, seeds, beans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Benefits</a:t>
            </a:r>
            <a:r>
              <a:rPr lang="en-US" sz="2000" dirty="0" smtClean="0"/>
              <a:t>: Potentially quicker harvest in wet climate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Costs</a:t>
            </a:r>
            <a:r>
              <a:rPr lang="en-US" sz="2000" dirty="0" smtClean="0"/>
              <a:t>: </a:t>
            </a:r>
            <a:r>
              <a:rPr lang="en-US" sz="2000" i="1" dirty="0" smtClean="0"/>
              <a:t>significantly higher glyphosate residues in crop</a:t>
            </a:r>
            <a:r>
              <a:rPr lang="en-US" sz="2000" dirty="0" smtClean="0"/>
              <a:t>, potential crop damage (drift from application)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Pre-harvest Bans</a:t>
            </a:r>
            <a:r>
              <a:rPr lang="en-US" sz="2000" dirty="0" smtClean="0"/>
              <a:t>: Germany (2014), Austria (2013). Not approved: Finland, France, Greece, Italy, Portugal, Switzerland, &amp; Turkey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Food Co. Leadership</a:t>
            </a:r>
            <a:r>
              <a:rPr lang="en-US" sz="2000" dirty="0" smtClean="0"/>
              <a:t>:  Kellogg investigating suppliers’ pre-harvest use of glyphosate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u="sng" dirty="0" smtClean="0"/>
              <a:t>Wheat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i="1" dirty="0" smtClean="0"/>
              <a:t>Est. 28% of wheat treated with glyphosate in 2015</a:t>
            </a:r>
          </a:p>
          <a:p>
            <a:pPr lvl="1"/>
            <a:r>
              <a:rPr lang="en-US" sz="2000" i="1" dirty="0" smtClean="0"/>
              <a:t>3</a:t>
            </a:r>
            <a:r>
              <a:rPr lang="en-US" sz="2000" i="1" baseline="30000" dirty="0" smtClean="0"/>
              <a:t>rd</a:t>
            </a:r>
            <a:r>
              <a:rPr lang="en-US" sz="2000" i="1" dirty="0" smtClean="0"/>
              <a:t> largest U.S. cro</a:t>
            </a:r>
            <a:r>
              <a:rPr lang="en-US" sz="2200" i="1" dirty="0" smtClean="0"/>
              <a:t>p</a:t>
            </a:r>
          </a:p>
          <a:p>
            <a:pPr marL="0" indent="0">
              <a:buNone/>
            </a:pPr>
            <a:r>
              <a:rPr lang="en-US" sz="2200" dirty="0" smtClean="0"/>
              <a:t>	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2" descr="http://www.islandgrains.com/http:/www.islandgrains.com/images/wheat-seed-heads-e1292958339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1467356" cy="123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609600" y="381000"/>
            <a:ext cx="10515600" cy="1325563"/>
          </a:xfrm>
        </p:spPr>
        <p:txBody>
          <a:bodyPr/>
          <a:lstStyle/>
          <a:p>
            <a:r>
              <a:rPr lang="en-US" b="1" dirty="0" smtClean="0"/>
              <a:t>Health Impacts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7763691" cy="4351338"/>
          </a:xfrm>
        </p:spPr>
        <p:txBody>
          <a:bodyPr/>
          <a:lstStyle/>
          <a:p>
            <a:r>
              <a:rPr lang="en-US" sz="2200" dirty="0" smtClean="0"/>
              <a:t>Classified by IARC as </a:t>
            </a:r>
            <a:r>
              <a:rPr lang="en-US" sz="2200" dirty="0" smtClean="0">
                <a:solidFill>
                  <a:srgbClr val="FF0000"/>
                </a:solidFill>
              </a:rPr>
              <a:t>probable carcinogen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b="1" dirty="0" smtClean="0"/>
              <a:t>Other effects</a:t>
            </a:r>
            <a:r>
              <a:rPr lang="en-US" sz="2200" dirty="0" smtClean="0"/>
              <a:t>: disruption of endocrine system, other biological processes. Potential impacts on gut bacteria. </a:t>
            </a:r>
          </a:p>
          <a:p>
            <a:r>
              <a:rPr lang="en-US" sz="2200" b="1" dirty="0" smtClean="0"/>
              <a:t>“Inert” ingredients </a:t>
            </a:r>
            <a:r>
              <a:rPr lang="en-US" sz="2200" dirty="0" smtClean="0"/>
              <a:t>in Roundup formulation increase toxicity</a:t>
            </a:r>
          </a:p>
          <a:p>
            <a:pPr lvl="1"/>
            <a:r>
              <a:rPr lang="en-US" sz="2200" dirty="0" smtClean="0"/>
              <a:t>Example: POEA banned in herbicide in EU, no ban in U.S.</a:t>
            </a:r>
          </a:p>
          <a:p>
            <a:r>
              <a:rPr lang="en-US" sz="2200" b="1" dirty="0" smtClean="0"/>
              <a:t>Disadvantaged communities </a:t>
            </a:r>
            <a:r>
              <a:rPr lang="en-US" sz="2200" dirty="0" smtClean="0"/>
              <a:t>face greatest risk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2" descr="Image result for iar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1507435" cy="10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33400" y="457200"/>
            <a:ext cx="10515600" cy="1325563"/>
          </a:xfrm>
        </p:spPr>
        <p:txBody>
          <a:bodyPr/>
          <a:lstStyle/>
          <a:p>
            <a:r>
              <a:rPr lang="en-US" sz="3800" b="1" dirty="0" smtClean="0"/>
              <a:t>Glyphosate Everywhere</a:t>
            </a:r>
            <a:endParaRPr lang="en-US" sz="3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54952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 Human Bodies </a:t>
            </a:r>
          </a:p>
          <a:p>
            <a:pPr lvl="1"/>
            <a:r>
              <a:rPr lang="en-US" sz="2000" dirty="0"/>
              <a:t>UCSF Study </a:t>
            </a:r>
            <a:r>
              <a:rPr lang="en-US" sz="1600" dirty="0" smtClean="0"/>
              <a:t>–</a:t>
            </a:r>
            <a:r>
              <a:rPr lang="en-US" sz="2000" dirty="0" smtClean="0"/>
              <a:t> Present in 93</a:t>
            </a:r>
            <a:r>
              <a:rPr lang="en-US" sz="2000" dirty="0"/>
              <a:t>% of 131 individuals tested 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i="1" dirty="0" smtClean="0"/>
              <a:t>U.S. Allowed Daily Intake</a:t>
            </a:r>
            <a:r>
              <a:rPr lang="en-US" sz="2000" dirty="0" smtClean="0"/>
              <a:t>: 3x higher than EU, 17x higher than independent scientists recommend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</a:t>
            </a:r>
          </a:p>
          <a:p>
            <a:r>
              <a:rPr lang="en-US" sz="2800" b="1" dirty="0" smtClean="0"/>
              <a:t>In the Environment</a:t>
            </a:r>
          </a:p>
          <a:p>
            <a:pPr lvl="1"/>
            <a:r>
              <a:rPr lang="en-US" sz="2000" dirty="0" smtClean="0"/>
              <a:t>Persists up to 1 year in water and soil </a:t>
            </a:r>
            <a:endParaRPr lang="en-US" sz="2000" dirty="0"/>
          </a:p>
          <a:p>
            <a:pPr lvl="2"/>
            <a:r>
              <a:rPr lang="en-US" sz="1800" dirty="0" smtClean="0"/>
              <a:t>USGS finds glyphosate residue in 60% of surface waters in Midwest</a:t>
            </a:r>
          </a:p>
          <a:p>
            <a:pPr lvl="1"/>
            <a:r>
              <a:rPr lang="en-US" sz="2000" dirty="0" smtClean="0"/>
              <a:t>Drifts off-target to damage crops, harm communities</a:t>
            </a:r>
          </a:p>
          <a:p>
            <a:pPr lvl="1"/>
            <a:r>
              <a:rPr lang="en-US" sz="2000" dirty="0" smtClean="0"/>
              <a:t>Contributes to Monarch decline by killing milkweed plants in farm fields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943600"/>
            <a:ext cx="6553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aseline="30000" dirty="0" smtClean="0">
                <a:latin typeface="+mn-lt"/>
              </a:rPr>
              <a:t>1</a:t>
            </a:r>
            <a:r>
              <a:rPr lang="en-US" sz="1050" dirty="0">
                <a:latin typeface="+mn-lt"/>
              </a:rPr>
              <a:t>Antoniou M, Habib MEM, Howard CV, Jennings RC, </a:t>
            </a:r>
            <a:r>
              <a:rPr lang="en-US" sz="1050" dirty="0" err="1">
                <a:latin typeface="+mn-lt"/>
              </a:rPr>
              <a:t>Leifert</a:t>
            </a:r>
            <a:r>
              <a:rPr lang="en-US" sz="1050" dirty="0">
                <a:latin typeface="+mn-lt"/>
              </a:rPr>
              <a:t> C, et al, “Teratogenic Effects of Glyphosate-Based Herbicides: Divergence of Regulatory Decisions from Scientific Evidence,” Journal of Environmental and Analytical Toxicology (2012), doi:10.4172/2161-0525.S4-006</a:t>
            </a:r>
          </a:p>
        </p:txBody>
      </p:sp>
    </p:spTree>
    <p:extLst>
      <p:ext uri="{BB962C8B-B14F-4D97-AF65-F5344CB8AC3E}">
        <p14:creationId xmlns:p14="http://schemas.microsoft.com/office/powerpoint/2010/main" val="20214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Glyphosate Use and Implications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13557" y="4069259"/>
            <a:ext cx="19725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/>
                <a:ea typeface="ＭＳ Ｐゴシック"/>
                <a:cs typeface="Times New Roman"/>
              </a:rPr>
              <a:t>Dr. Charles Benbrook</a:t>
            </a:r>
            <a:endParaRPr lang="en-US" sz="1600" b="1" dirty="0">
              <a:solidFill>
                <a:srgbClr val="000000"/>
              </a:solidFill>
              <a:latin typeface="Calibri"/>
              <a:ea typeface="ＭＳ Ｐゴシック"/>
              <a:cs typeface="Times New Roman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ffectLst/>
                <a:latin typeface="Calibri"/>
                <a:ea typeface="ＭＳ Ｐゴシック"/>
                <a:cs typeface="Times New Roman"/>
              </a:rPr>
              <a:t>Visiting Professor, Newcastle University and Benbrook Consulting Services</a:t>
            </a:r>
            <a:endParaRPr lang="en-US" sz="1000" dirty="0">
              <a:effectLst/>
              <a:latin typeface="+mn-lt"/>
              <a:ea typeface="ＭＳ 明朝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57400"/>
            <a:ext cx="1904733" cy="19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79353"/>
      </p:ext>
    </p:extLst>
  </p:cSld>
  <p:clrMapOvr>
    <a:masterClrMapping/>
  </p:clrMapOvr>
</p:sld>
</file>

<file path=ppt/theme/theme1.xml><?xml version="1.0" encoding="utf-8"?>
<a:theme xmlns:a="http://schemas.openxmlformats.org/drawingml/2006/main" name="AYS_Powerpoint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086"/>
      </a:accent1>
      <a:accent2>
        <a:srgbClr val="00813D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Pages>37</Pages>
  <Words>1056</Words>
  <Characters>0</Characters>
  <Application>Microsoft Office PowerPoint</Application>
  <DocSecurity>0</DocSecurity>
  <PresentationFormat>On-screen Show (4:3)</PresentationFormat>
  <Lines>0</Lines>
  <Paragraphs>156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Cambria</vt:lpstr>
      <vt:lpstr>Georgia</vt:lpstr>
      <vt:lpstr>ＭＳ 明朝</vt:lpstr>
      <vt:lpstr>Times</vt:lpstr>
      <vt:lpstr>Times New Roman</vt:lpstr>
      <vt:lpstr>AYS_Powerpoint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Rise of pre-harvest glyphosate</vt:lpstr>
      <vt:lpstr>Health Impacts</vt:lpstr>
      <vt:lpstr>Glyphosate Everywhere</vt:lpstr>
      <vt:lpstr>Glyphosate Use and Implications</vt:lpstr>
      <vt:lpstr>PowerPoint Presentation</vt:lpstr>
      <vt:lpstr>Glyphosate Residues</vt:lpstr>
      <vt:lpstr>Creating Superweeds</vt:lpstr>
      <vt:lpstr>Next Generation of HR Crops</vt:lpstr>
      <vt:lpstr>Herbicide Use Skyrockets</vt:lpstr>
      <vt:lpstr>Glyphosate Policy</vt:lpstr>
      <vt:lpstr>Flaws in Regulation of Glyphosate &amp; GMOs</vt:lpstr>
      <vt:lpstr>Glyphosate’s Carefully Crafted Image</vt:lpstr>
      <vt:lpstr>Glyphosate and Cancer - Science</vt:lpstr>
      <vt:lpstr>Glyphosate and Cancer - Politics</vt:lpstr>
      <vt:lpstr>Policy Developments</vt:lpstr>
      <vt:lpstr>PowerPoint Presentation</vt:lpstr>
      <vt:lpstr>Financial Risks of Glyphosate</vt:lpstr>
      <vt:lpstr>Recommendations</vt:lpstr>
      <vt:lpstr>Recommendations</vt:lpstr>
      <vt:lpstr>Questions?</vt:lpstr>
      <vt:lpstr>Thank you!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O'Rourke</dc:creator>
  <cp:lastModifiedBy>Austin Wilson</cp:lastModifiedBy>
  <cp:revision>126</cp:revision>
  <dcterms:modified xsi:type="dcterms:W3CDTF">2017-06-06T00:00:20Z</dcterms:modified>
</cp:coreProperties>
</file>

<file path=docProps/infrawarePen.xml><?xml version="1.0" encoding="utf-8"?>
<InfrawarePenDraw xmlns="http://www.infraware.co.kr/2012/penmode"/>
</file>